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ChangeArrowheads="1"/>
          </p:cNvSpPr>
          <p:nvPr/>
        </p:nvSpPr>
        <p:spPr bwMode="auto">
          <a:xfrm>
            <a:off x="0" y="2657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19" name="Прямоугольник 7"/>
          <p:cNvSpPr>
            <a:spLocks noChangeArrowheads="1"/>
          </p:cNvSpPr>
          <p:nvPr/>
        </p:nvSpPr>
        <p:spPr bwMode="auto">
          <a:xfrm>
            <a:off x="3492500" y="88900"/>
            <a:ext cx="19161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Доставка руды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0" name="Прямоугольник 10"/>
          <p:cNvSpPr>
            <a:spLocks noChangeArrowheads="1"/>
          </p:cNvSpPr>
          <p:nvPr/>
        </p:nvSpPr>
        <p:spPr bwMode="auto">
          <a:xfrm>
            <a:off x="8831263" y="0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6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250825" y="5229225"/>
            <a:ext cx="8713788" cy="149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539750" algn="l"/>
              </a:tabLst>
              <a:defRPr/>
            </a:pPr>
            <a:r>
              <a:rPr lang="ru-RU" sz="13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Способы доставки руды.</a:t>
            </a:r>
            <a:endParaRPr lang="ru-RU" sz="1300" b="1" dirty="0">
              <a:latin typeface="Arial" pitchFamily="34" charset="0"/>
            </a:endParaRPr>
          </a:p>
          <a:p>
            <a:pPr indent="176213" algn="just" eaLnBrk="0" hangingPunct="0">
              <a:buFontTx/>
              <a:buChar char="•"/>
              <a:tabLst>
                <a:tab pos="176213" algn="l"/>
              </a:tabLst>
              <a:defRPr/>
            </a:pPr>
            <a:r>
              <a:rPr lang="ru-RU" sz="13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Самотечная – доставка непосредственно по очистному пространству и рудоспускам. Отбитая горная масса перемещается под действием гравитационных сил.</a:t>
            </a:r>
          </a:p>
          <a:p>
            <a:pPr indent="176213" algn="just" eaLnBrk="0" hangingPunct="0">
              <a:buFontTx/>
              <a:buChar char="•"/>
              <a:tabLst>
                <a:tab pos="539750" algn="l"/>
              </a:tabLst>
              <a:defRPr/>
            </a:pPr>
            <a:r>
              <a:rPr lang="ru-RU" sz="13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Механизированная – доставка самоходным оборудованием, конвейерами, питателями и скреперными установками.</a:t>
            </a:r>
          </a:p>
          <a:p>
            <a:pPr indent="176213" algn="just" eaLnBrk="0" hangingPunct="0">
              <a:buFontTx/>
              <a:buChar char="•"/>
              <a:tabLst>
                <a:tab pos="539750" algn="l"/>
              </a:tabLst>
              <a:defRPr/>
            </a:pPr>
            <a:r>
              <a:rPr lang="ru-RU" sz="13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Взрывная – доставка руды по выработанному пространству к выпускным выработкам под действием силы взрыва.</a:t>
            </a:r>
          </a:p>
          <a:p>
            <a:pPr indent="176213" algn="just" eaLnBrk="0" hangingPunct="0">
              <a:buFontTx/>
              <a:buChar char="•"/>
              <a:tabLst>
                <a:tab pos="539750" algn="l"/>
              </a:tabLst>
              <a:defRPr/>
            </a:pPr>
            <a:r>
              <a:rPr lang="ru-RU" sz="13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Гидравлическая – доставка горной массы с использованием энергии воды. Применяется как вспомогательный способ для зачистки лежачего бока отработанного блока или панели.</a:t>
            </a:r>
          </a:p>
        </p:txBody>
      </p:sp>
      <p:pic>
        <p:nvPicPr>
          <p:cNvPr id="9222" name="Рисунок 24" descr="C:\Documents and Settings\neverovsa\Рабочий стол\Мои\Площадный выпуск.bmp"/>
          <p:cNvPicPr>
            <a:picLocks noChangeAspect="1" noChangeArrowheads="1"/>
          </p:cNvPicPr>
          <p:nvPr/>
        </p:nvPicPr>
        <p:blipFill>
          <a:blip r:embed="rId2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371475" y="739775"/>
            <a:ext cx="2411413" cy="363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Rectangle 11"/>
          <p:cNvSpPr>
            <a:spLocks noChangeArrowheads="1"/>
          </p:cNvSpPr>
          <p:nvPr/>
        </p:nvSpPr>
        <p:spPr bwMode="auto">
          <a:xfrm>
            <a:off x="76200" y="4324350"/>
            <a:ext cx="2840038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Площадный выпуск руды. 1 – открытое выработанное пространство; 2 – выработки выпуска руды; 3 – остатки отбитой руды; 4 – дучки; 5 – воронки; 6 – выпускаемая руда; 7 – обрушенные налегающие породы </a:t>
            </a:r>
          </a:p>
        </p:txBody>
      </p:sp>
      <p:pic>
        <p:nvPicPr>
          <p:cNvPr id="9224" name="Рисунок 27" descr="C:\Documents and Settings\neverovsa\Рабочий стол\Мои\Торцовый выпуск.bmp"/>
          <p:cNvPicPr>
            <a:picLocks noChangeAspect="1" noChangeArrowheads="1"/>
          </p:cNvPicPr>
          <p:nvPr/>
        </p:nvPicPr>
        <p:blipFill>
          <a:blip r:embed="rId3" cstate="print">
            <a:lum bright="-40000" contrast="60000"/>
          </a:blip>
          <a:srcRect/>
          <a:stretch>
            <a:fillRect/>
          </a:stretch>
        </p:blipFill>
        <p:spPr bwMode="auto">
          <a:xfrm>
            <a:off x="3419475" y="822325"/>
            <a:ext cx="23114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5" name="Rectangle 13"/>
          <p:cNvSpPr>
            <a:spLocks noChangeArrowheads="1"/>
          </p:cNvSpPr>
          <p:nvPr/>
        </p:nvSpPr>
        <p:spPr bwMode="auto">
          <a:xfrm>
            <a:off x="3179763" y="3770313"/>
            <a:ext cx="2735262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Торцовый выпуск руды.. 1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открытое выработанное пространство; 2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выработка выпуска руды; 3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остатки отбитой руды; 4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выпускаемая руда; 5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обрушенные налегающие породы.</a:t>
            </a:r>
            <a:r>
              <a:rPr lang="ru-RU" sz="600">
                <a:ea typeface="Calibri" pitchFamily="34" charset="0"/>
                <a:cs typeface="Times New Roman" pitchFamily="18" charset="0"/>
              </a:rPr>
              <a:t> </a:t>
            </a:r>
            <a:endParaRPr lang="ru-RU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9226" name="Рисунок 29" descr="C:\Documents and Settings\neverovsa\Рабочий стол\Мои\Площадный-торцовый выпуск.bmp"/>
          <p:cNvPicPr>
            <a:picLocks noChangeAspect="1" noChangeArrowheads="1"/>
          </p:cNvPicPr>
          <p:nvPr/>
        </p:nvPicPr>
        <p:blipFill>
          <a:blip r:embed="rId4" cstate="print">
            <a:lum bright="-40000" contrast="60000"/>
          </a:blip>
          <a:srcRect/>
          <a:stretch>
            <a:fillRect/>
          </a:stretch>
        </p:blipFill>
        <p:spPr bwMode="auto">
          <a:xfrm>
            <a:off x="6300788" y="692150"/>
            <a:ext cx="2501900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7" name="Rectangle 15"/>
          <p:cNvSpPr>
            <a:spLocks noChangeArrowheads="1"/>
          </p:cNvSpPr>
          <p:nvPr/>
        </p:nvSpPr>
        <p:spPr bwMode="auto">
          <a:xfrm>
            <a:off x="5962650" y="3662363"/>
            <a:ext cx="3001963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Площадно-торцовый выпуск руды. а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из открытого очистного пространства; б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под обрушенными породами.1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открытое выработанное пространство; 2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буро-доставочный штрек; 3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погрузочный заезд; 4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остатки отбитой руды; 5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выпускаемая руда; 6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обрушенная порода.</a:t>
            </a:r>
            <a:r>
              <a:rPr lang="ru-RU" sz="600">
                <a:ea typeface="Calibri" pitchFamily="34" charset="0"/>
                <a:cs typeface="Times New Roman" pitchFamily="18" charset="0"/>
              </a:rPr>
              <a:t> </a:t>
            </a:r>
            <a:endParaRPr lang="ru-RU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228" name="Прямоугольник 15"/>
          <p:cNvSpPr>
            <a:spLocks noChangeArrowheads="1"/>
          </p:cNvSpPr>
          <p:nvPr/>
        </p:nvSpPr>
        <p:spPr bwMode="auto">
          <a:xfrm>
            <a:off x="2071688" y="492125"/>
            <a:ext cx="5689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– из открытого выработанного пространства; б – под обрушенными породами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3124200" y="249238"/>
            <a:ext cx="32448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Рудоприемные выработки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Прямоугольник 2"/>
          <p:cNvSpPr>
            <a:spLocks noChangeArrowheads="1"/>
          </p:cNvSpPr>
          <p:nvPr/>
        </p:nvSpPr>
        <p:spPr bwMode="auto">
          <a:xfrm>
            <a:off x="8831263" y="0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7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8" descr="и9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100" y="831850"/>
            <a:ext cx="6129338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9" descr="и9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967163"/>
            <a:ext cx="3240087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Рисунок 4" descr="33"/>
          <p:cNvPicPr>
            <a:picLocks noChangeAspect="1" noChangeArrowheads="1"/>
          </p:cNvPicPr>
          <p:nvPr/>
        </p:nvPicPr>
        <p:blipFill>
          <a:blip r:embed="rId4" cstate="print">
            <a:lum bright="-20000" contrast="40000"/>
            <a:grayscl/>
          </a:blip>
          <a:srcRect/>
          <a:stretch>
            <a:fillRect/>
          </a:stretch>
        </p:blipFill>
        <p:spPr bwMode="auto">
          <a:xfrm>
            <a:off x="4140200" y="4221163"/>
            <a:ext cx="3744913" cy="221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Rectangle 11"/>
          <p:cNvSpPr>
            <a:spLocks noChangeArrowheads="1"/>
          </p:cNvSpPr>
          <p:nvPr/>
        </p:nvSpPr>
        <p:spPr bwMode="auto">
          <a:xfrm>
            <a:off x="6300788" y="1484313"/>
            <a:ext cx="2735262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1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Рудоприемные траншеи. </a:t>
            </a:r>
            <a:endParaRPr lang="ru-RU" sz="600" b="1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одностороннего выпуска; б и в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двустороннего выпуска; г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двустороннего выпуска с плоским днищем; д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одностороннего выпуска с плоским наклонным днищем. 1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траншея; 2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очистное пространство; 3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выпускные выработки; 4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откаточные выработки; 5 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дно траншеи; 6 - погрузочные заезды.</a:t>
            </a:r>
            <a:r>
              <a:rPr lang="ru-RU" sz="600">
                <a:ea typeface="Calibri" pitchFamily="34" charset="0"/>
                <a:cs typeface="Times New Roman" pitchFamily="18" charset="0"/>
              </a:rPr>
              <a:t> </a:t>
            </a:r>
            <a:endParaRPr lang="ru-RU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248" name="Прямоугольник 11"/>
          <p:cNvSpPr>
            <a:spLocks noChangeArrowheads="1"/>
          </p:cNvSpPr>
          <p:nvPr/>
        </p:nvSpPr>
        <p:spPr bwMode="auto">
          <a:xfrm>
            <a:off x="6372225" y="4005263"/>
            <a:ext cx="26130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Подготовка основания блока воронками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16" descr="Моаз7529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l="2103" t="8046"/>
          <a:stretch>
            <a:fillRect/>
          </a:stretch>
        </p:blipFill>
        <p:spPr bwMode="auto">
          <a:xfrm>
            <a:off x="323850" y="4970463"/>
            <a:ext cx="3267075" cy="152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Прямоугольник 1"/>
          <p:cNvSpPr>
            <a:spLocks noChangeArrowheads="1"/>
          </p:cNvSpPr>
          <p:nvPr/>
        </p:nvSpPr>
        <p:spPr bwMode="auto">
          <a:xfrm>
            <a:off x="1809750" y="207963"/>
            <a:ext cx="5892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Погрузка и доставка руды самоходным оборудованием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8" name="Прямоугольник 2"/>
          <p:cNvSpPr>
            <a:spLocks noChangeArrowheads="1"/>
          </p:cNvSpPr>
          <p:nvPr/>
        </p:nvSpPr>
        <p:spPr bwMode="auto">
          <a:xfrm>
            <a:off x="8831263" y="0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9" name="Рисунок 5" descr="ПНБ"/>
          <p:cNvPicPr>
            <a:picLocks noChangeAspect="1" noChangeArrowheads="1"/>
          </p:cNvPicPr>
          <p:nvPr/>
        </p:nvPicPr>
        <p:blipFill>
          <a:blip r:embed="rId3" cstate="print">
            <a:lum bright="-6000"/>
            <a:grayscl/>
          </a:blip>
          <a:srcRect/>
          <a:stretch>
            <a:fillRect/>
          </a:stretch>
        </p:blipFill>
        <p:spPr bwMode="auto">
          <a:xfrm>
            <a:off x="395288" y="674688"/>
            <a:ext cx="269557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Прямоугольник 5"/>
          <p:cNvSpPr>
            <a:spLocks noChangeArrowheads="1"/>
          </p:cNvSpPr>
          <p:nvPr/>
        </p:nvSpPr>
        <p:spPr bwMode="auto">
          <a:xfrm>
            <a:off x="250825" y="2173288"/>
            <a:ext cx="2952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>
                <a:latin typeface="Times New Roman" pitchFamily="18" charset="0"/>
                <a:cs typeface="Times New Roman" pitchFamily="18" charset="0"/>
              </a:rPr>
              <a:t>Погрузочная машина с нагребающими лапами типа ПНБ.</a:t>
            </a:r>
          </a:p>
        </p:txBody>
      </p:sp>
      <p:pic>
        <p:nvPicPr>
          <p:cNvPr id="11271" name="Рисунок 6" descr="Катерпиллер"/>
          <p:cNvPicPr>
            <a:picLocks noChangeAspect="1" noChangeArrowheads="1"/>
          </p:cNvPicPr>
          <p:nvPr/>
        </p:nvPicPr>
        <p:blipFill>
          <a:blip r:embed="rId4" cstate="print">
            <a:lum bright="12000" contrast="36000"/>
            <a:grayscl/>
          </a:blip>
          <a:srcRect t="8682" b="8360"/>
          <a:stretch>
            <a:fillRect/>
          </a:stretch>
        </p:blipFill>
        <p:spPr bwMode="auto">
          <a:xfrm>
            <a:off x="3276600" y="674688"/>
            <a:ext cx="2805113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Рисунок 7" descr="Терекс"/>
          <p:cNvPicPr>
            <a:picLocks noChangeAspect="1" noChangeArrowheads="1"/>
          </p:cNvPicPr>
          <p:nvPr/>
        </p:nvPicPr>
        <p:blipFill>
          <a:blip r:embed="rId5" cstate="print">
            <a:lum bright="6000" contrast="6000"/>
            <a:grayscl/>
          </a:blip>
          <a:srcRect t="8914" b="9689"/>
          <a:stretch>
            <a:fillRect/>
          </a:stretch>
        </p:blipFill>
        <p:spPr bwMode="auto">
          <a:xfrm>
            <a:off x="6372225" y="674688"/>
            <a:ext cx="2332038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3" name="Прямоугольник 8"/>
          <p:cNvSpPr>
            <a:spLocks noChangeArrowheads="1"/>
          </p:cNvSpPr>
          <p:nvPr/>
        </p:nvSpPr>
        <p:spPr bwMode="auto">
          <a:xfrm>
            <a:off x="3333750" y="1914525"/>
            <a:ext cx="53292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300" b="1">
                <a:latin typeface="Times New Roman" pitchFamily="18" charset="0"/>
                <a:cs typeface="Times New Roman" pitchFamily="18" charset="0"/>
              </a:rPr>
              <a:t>Ковшовые погрузчики  </a:t>
            </a:r>
          </a:p>
          <a:p>
            <a:r>
              <a:rPr lang="ru-RU" sz="1300">
                <a:latin typeface="Times New Roman" pitchFamily="18" charset="0"/>
                <a:cs typeface="Times New Roman" pitchFamily="18" charset="0"/>
              </a:rPr>
              <a:t>                 Катерпиллер                                                             Терекс</a:t>
            </a:r>
          </a:p>
        </p:txBody>
      </p:sp>
      <p:pic>
        <p:nvPicPr>
          <p:cNvPr id="11274" name="Рисунок 11" descr="Торо1250Е"/>
          <p:cNvPicPr>
            <a:picLocks noChangeAspect="1" noChangeArrowheads="1"/>
          </p:cNvPicPr>
          <p:nvPr/>
        </p:nvPicPr>
        <p:blipFill>
          <a:blip r:embed="rId6" cstate="print">
            <a:lum contrast="36000"/>
            <a:grayscl/>
          </a:blip>
          <a:srcRect t="9624" b="12552"/>
          <a:stretch>
            <a:fillRect/>
          </a:stretch>
        </p:blipFill>
        <p:spPr bwMode="auto">
          <a:xfrm>
            <a:off x="468313" y="2965450"/>
            <a:ext cx="237807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5" name="Рисунок 12" descr="ЭлЕСТ3"/>
          <p:cNvPicPr>
            <a:picLocks noChangeAspect="1" noChangeArrowheads="1"/>
          </p:cNvPicPr>
          <p:nvPr/>
        </p:nvPicPr>
        <p:blipFill>
          <a:blip r:embed="rId7" cstate="print">
            <a:lum contrast="30000"/>
            <a:grayscl/>
          </a:blip>
          <a:srcRect/>
          <a:stretch>
            <a:fillRect/>
          </a:stretch>
        </p:blipFill>
        <p:spPr bwMode="auto">
          <a:xfrm>
            <a:off x="3059113" y="2951163"/>
            <a:ext cx="292735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6" name="Rectangle 88"/>
          <p:cNvSpPr>
            <a:spLocks noChangeArrowheads="1"/>
          </p:cNvSpPr>
          <p:nvPr/>
        </p:nvSpPr>
        <p:spPr bwMode="auto">
          <a:xfrm>
            <a:off x="2987675" y="3883025"/>
            <a:ext cx="32400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3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Погрузочно-транспортные машины.</a:t>
            </a:r>
            <a:endParaRPr lang="ru-RU" sz="11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- Торо; б</a:t>
            </a: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СТ.</a:t>
            </a:r>
            <a:endParaRPr lang="ru-RU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277" name="Прямоугольник 14"/>
          <p:cNvSpPr>
            <a:spLocks noChangeArrowheads="1"/>
          </p:cNvSpPr>
          <p:nvPr/>
        </p:nvSpPr>
        <p:spPr bwMode="auto">
          <a:xfrm>
            <a:off x="1439863" y="2676525"/>
            <a:ext cx="34591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                                                                                        б</a:t>
            </a:r>
          </a:p>
        </p:txBody>
      </p:sp>
      <p:sp>
        <p:nvSpPr>
          <p:cNvPr id="11278" name="Прямоугольник 15"/>
          <p:cNvSpPr>
            <a:spLocks noChangeArrowheads="1"/>
          </p:cNvSpPr>
          <p:nvPr/>
        </p:nvSpPr>
        <p:spPr bwMode="auto">
          <a:xfrm>
            <a:off x="1547813" y="4619625"/>
            <a:ext cx="398621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                                                                                                    б</a:t>
            </a:r>
          </a:p>
        </p:txBody>
      </p:sp>
      <p:pic>
        <p:nvPicPr>
          <p:cNvPr id="11279" name="Рисунок 14" descr="ПТ4"/>
          <p:cNvPicPr>
            <a:picLocks noChangeAspect="1" noChangeArrowheads="1"/>
          </p:cNvPicPr>
          <p:nvPr/>
        </p:nvPicPr>
        <p:blipFill>
          <a:blip r:embed="rId8" cstate="print">
            <a:lum bright="6000" contrast="18000"/>
            <a:grayscl/>
          </a:blip>
          <a:srcRect l="1344" r="8871"/>
          <a:stretch>
            <a:fillRect/>
          </a:stretch>
        </p:blipFill>
        <p:spPr bwMode="auto">
          <a:xfrm>
            <a:off x="6372225" y="2479675"/>
            <a:ext cx="2405063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0" name="Прямоугольник 17"/>
          <p:cNvSpPr>
            <a:spLocks noChangeArrowheads="1"/>
          </p:cNvSpPr>
          <p:nvPr/>
        </p:nvSpPr>
        <p:spPr bwMode="auto">
          <a:xfrm>
            <a:off x="6084888" y="4135438"/>
            <a:ext cx="28797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Погрузочно-транспортная машина ПТ-4</a:t>
            </a:r>
          </a:p>
        </p:txBody>
      </p:sp>
      <p:pic>
        <p:nvPicPr>
          <p:cNvPr id="11281" name="Рисунок 15" descr="Торо40"/>
          <p:cNvPicPr>
            <a:picLocks noChangeAspect="1" noChangeArrowheads="1"/>
          </p:cNvPicPr>
          <p:nvPr/>
        </p:nvPicPr>
        <p:blipFill>
          <a:blip r:embed="rId9" cstate="print">
            <a:lum contrast="12000"/>
            <a:grayscl/>
          </a:blip>
          <a:srcRect t="15918" b="17960"/>
          <a:stretch>
            <a:fillRect/>
          </a:stretch>
        </p:blipFill>
        <p:spPr bwMode="auto">
          <a:xfrm>
            <a:off x="3851275" y="4868863"/>
            <a:ext cx="2808288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2" name="Rectangle 92"/>
          <p:cNvSpPr>
            <a:spLocks noChangeArrowheads="1"/>
          </p:cNvSpPr>
          <p:nvPr/>
        </p:nvSpPr>
        <p:spPr bwMode="auto">
          <a:xfrm>
            <a:off x="7092950" y="5032375"/>
            <a:ext cx="1727200" cy="129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3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Подземные автосамосвалы.</a:t>
            </a:r>
          </a:p>
          <a:p>
            <a:pPr algn="ctr" eaLnBrk="0" hangingPunct="0"/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</a:t>
            </a:r>
            <a:r>
              <a:rPr lang="ru-RU" sz="13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МоАЗ-7529 (Белоруссия)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 </a:t>
            </a:r>
            <a:endParaRPr lang="ru-RU" sz="13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 </a:t>
            </a:r>
            <a:r>
              <a:rPr lang="ru-RU" sz="13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Торо-40 (Финляндия);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1"/>
          <p:cNvSpPr>
            <a:spLocks noChangeArrowheads="1"/>
          </p:cNvSpPr>
          <p:nvPr/>
        </p:nvSpPr>
        <p:spPr bwMode="auto">
          <a:xfrm>
            <a:off x="1809750" y="152400"/>
            <a:ext cx="5695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Выпуск и доставка руды питателями и конвейерами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Прямоугольник 2"/>
          <p:cNvSpPr>
            <a:spLocks noChangeArrowheads="1"/>
          </p:cNvSpPr>
          <p:nvPr/>
        </p:nvSpPr>
        <p:spPr bwMode="auto">
          <a:xfrm>
            <a:off x="8831263" y="0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9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2" name="Picture 5" descr="и1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92150"/>
            <a:ext cx="5538787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6" descr="и1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276475"/>
            <a:ext cx="2436813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Rectangle 7"/>
          <p:cNvSpPr>
            <a:spLocks noChangeArrowheads="1"/>
          </p:cNvSpPr>
          <p:nvPr/>
        </p:nvSpPr>
        <p:spPr bwMode="auto">
          <a:xfrm>
            <a:off x="2843213" y="2054225"/>
            <a:ext cx="3024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Схемы вибропитателей.</a:t>
            </a:r>
            <a:r>
              <a:rPr lang="ru-RU" sz="1200"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</a:t>
            </a:r>
            <a:r>
              <a:rPr 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 ненаправленными колебаниями; б и в </a:t>
            </a:r>
            <a:r>
              <a:rPr 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 направленными колебаниями.</a:t>
            </a:r>
          </a:p>
          <a:p>
            <a:pPr algn="ctr" eaLnBrk="0" hangingPunct="0"/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</a:t>
            </a:r>
            <a:r>
              <a:rPr 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вибратор; 2 </a:t>
            </a:r>
            <a:r>
              <a:rPr 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лоток; 3 </a:t>
            </a:r>
            <a:r>
              <a:rPr 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поддерживающие канаты; 4 </a:t>
            </a:r>
            <a:r>
              <a:rPr 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жесткие опоры; 5 </a:t>
            </a:r>
            <a:r>
              <a:rPr 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упругие элементы</a:t>
            </a:r>
            <a:r>
              <a:rPr lang="ru-RU" sz="1200">
                <a:ea typeface="Calibri" pitchFamily="34" charset="0"/>
                <a:cs typeface="Times New Roman" pitchFamily="18" charset="0"/>
              </a:rPr>
              <a:t> </a:t>
            </a:r>
            <a:endParaRPr lang="ru-RU" sz="12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2295" name="Picture 8" descr="и1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765175"/>
            <a:ext cx="2955925" cy="437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6" name="Rectangle 9"/>
          <p:cNvSpPr>
            <a:spLocks noChangeArrowheads="1"/>
          </p:cNvSpPr>
          <p:nvPr/>
        </p:nvSpPr>
        <p:spPr bwMode="auto">
          <a:xfrm>
            <a:off x="6084888" y="5300663"/>
            <a:ext cx="2843212" cy="89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Выпуск руды вибропитателем ВДПУ.</a:t>
            </a:r>
          </a:p>
          <a:p>
            <a:pPr algn="ctr" eaLnBrk="0" hangingPunct="0"/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</a:t>
            </a:r>
            <a:r>
              <a:rPr lang="ru-RU" sz="13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вибропитатель; 2 </a:t>
            </a:r>
            <a:r>
              <a:rPr lang="ru-RU" sz="13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электродвигатель; 3 </a:t>
            </a:r>
            <a:r>
              <a:rPr lang="ru-RU" sz="13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канаты крепления; 4 </a:t>
            </a:r>
            <a:r>
              <a:rPr lang="ru-RU" sz="13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эластичная муфта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 </a:t>
            </a:r>
            <a:endParaRPr lang="ru-RU" sz="13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2297" name="Рисунок 17" descr="Ленточный конве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323850" y="4029075"/>
            <a:ext cx="3263900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Рисунок 18" descr="Скребковконвейер2СР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rcRect/>
          <a:stretch>
            <a:fillRect/>
          </a:stretch>
        </p:blipFill>
        <p:spPr bwMode="auto">
          <a:xfrm>
            <a:off x="3708400" y="3956050"/>
            <a:ext cx="2474913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9" name="Rectangle 12"/>
          <p:cNvSpPr>
            <a:spLocks noChangeArrowheads="1"/>
          </p:cNvSpPr>
          <p:nvPr/>
        </p:nvSpPr>
        <p:spPr bwMode="auto">
          <a:xfrm>
            <a:off x="1476375" y="6092825"/>
            <a:ext cx="374332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Конвейеры. а </a:t>
            </a:r>
            <a:r>
              <a:rPr lang="ru-RU" sz="13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ленточный; б </a:t>
            </a:r>
            <a:r>
              <a:rPr lang="ru-RU" sz="13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скребковый.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 </a:t>
            </a:r>
            <a:endParaRPr lang="ru-RU" sz="13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2300" name="Прямоугольник 12"/>
          <p:cNvSpPr>
            <a:spLocks noChangeArrowheads="1"/>
          </p:cNvSpPr>
          <p:nvPr/>
        </p:nvSpPr>
        <p:spPr bwMode="auto">
          <a:xfrm>
            <a:off x="1476375" y="3789363"/>
            <a:ext cx="34575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                                                                                        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1"/>
          <p:cNvSpPr>
            <a:spLocks noChangeArrowheads="1"/>
          </p:cNvSpPr>
          <p:nvPr/>
        </p:nvSpPr>
        <p:spPr bwMode="auto">
          <a:xfrm>
            <a:off x="3240088" y="100013"/>
            <a:ext cx="30273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Скреперная доставка руды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Прямоугольник 2"/>
          <p:cNvSpPr>
            <a:spLocks noChangeArrowheads="1"/>
          </p:cNvSpPr>
          <p:nvPr/>
        </p:nvSpPr>
        <p:spPr bwMode="auto">
          <a:xfrm>
            <a:off x="8688388" y="0"/>
            <a:ext cx="441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10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6" name="Рисунок 19" descr="30ЛС-2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323850" y="1125538"/>
            <a:ext cx="1590675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Рисунок 20" descr="110KC-2c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  <a:grayscl/>
          </a:blip>
          <a:srcRect l="2409" t="20297" r="3615" b="4456"/>
          <a:stretch>
            <a:fillRect/>
          </a:stretch>
        </p:blipFill>
        <p:spPr bwMode="auto">
          <a:xfrm>
            <a:off x="2268538" y="1125538"/>
            <a:ext cx="2051050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12" descr="и3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5950" y="862013"/>
            <a:ext cx="4591050" cy="148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Rectangle 13"/>
          <p:cNvSpPr>
            <a:spLocks noChangeArrowheads="1"/>
          </p:cNvSpPr>
          <p:nvPr/>
        </p:nvSpPr>
        <p:spPr bwMode="auto">
          <a:xfrm>
            <a:off x="539750" y="2620963"/>
            <a:ext cx="3744913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Скреперные лебедки. а </a:t>
            </a:r>
            <a:r>
              <a:rPr lang="ru-RU" sz="13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30ЛС-2П; б </a:t>
            </a:r>
            <a:r>
              <a:rPr lang="ru-RU" sz="13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110ЛС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 </a:t>
            </a:r>
            <a:endParaRPr lang="ru-RU" sz="13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3320" name="Прямоугольник 13"/>
          <p:cNvSpPr>
            <a:spLocks noChangeArrowheads="1"/>
          </p:cNvSpPr>
          <p:nvPr/>
        </p:nvSpPr>
        <p:spPr bwMode="auto">
          <a:xfrm>
            <a:off x="971550" y="836613"/>
            <a:ext cx="25415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                                                            б</a:t>
            </a:r>
          </a:p>
        </p:txBody>
      </p:sp>
      <p:sp>
        <p:nvSpPr>
          <p:cNvPr id="13321" name="Rectangle 14"/>
          <p:cNvSpPr>
            <a:spLocks noChangeArrowheads="1"/>
          </p:cNvSpPr>
          <p:nvPr/>
        </p:nvSpPr>
        <p:spPr bwMode="auto">
          <a:xfrm>
            <a:off x="4643438" y="2317750"/>
            <a:ext cx="421322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Схемы доставки руды скреперными установками.</a:t>
            </a:r>
          </a:p>
          <a:p>
            <a:pPr algn="ctr" eaLnBrk="0" hangingPunct="0"/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– двумя лебедками; б – одной трехбарабанной лебедкой; в – одной двухбарабанной лебедкой </a:t>
            </a:r>
          </a:p>
        </p:txBody>
      </p:sp>
      <p:sp>
        <p:nvSpPr>
          <p:cNvPr id="13322" name="Прямоугольник 1"/>
          <p:cNvSpPr>
            <a:spLocks noChangeArrowheads="1"/>
          </p:cNvSpPr>
          <p:nvPr/>
        </p:nvSpPr>
        <p:spPr bwMode="auto">
          <a:xfrm>
            <a:off x="3203575" y="3141663"/>
            <a:ext cx="2813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Взрывная доставка руды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23" name="Rectangle 15"/>
          <p:cNvSpPr>
            <a:spLocks noChangeArrowheads="1"/>
          </p:cNvSpPr>
          <p:nvPr/>
        </p:nvSpPr>
        <p:spPr bwMode="auto">
          <a:xfrm>
            <a:off x="395288" y="3562350"/>
            <a:ext cx="846137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Взрывная доставка </a:t>
            </a:r>
            <a:r>
              <a:rPr 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доставка рудной массы по пологой или наклонной почве очистного пространства за счет энергии взрыва при отбойке руды. Руда энергией взрывной волны отбрасывается к выпускным выработкам </a:t>
            </a:r>
            <a:r>
              <a:rPr 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траншеям или воронкам и далее она поступает в выработки доставки. Применяется взрывная доставка при отработке средней мощности и мощных пологих и наклонных залежей. Дальность доставки при угле наклона 20</a:t>
            </a:r>
            <a:r>
              <a:rPr lang="ru-RU" sz="1200" baseline="30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30-40</a:t>
            </a:r>
            <a:r>
              <a:rPr lang="ru-RU" sz="1200" baseline="30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достигает соответственно 30-40 и 60-80 м. </a:t>
            </a:r>
          </a:p>
          <a:p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Взрывная доставка осуществляется следующим образом. Отбойку ведут одним или двумя веерами скважин. Нижние скважины в веере бурят горизонтальными для обеспечения при отбойке ровной поверхности почвы. Оставшаяся на почве руда зачищается перед очередным взрывом. Зачистку почвы ведут механическим (бульдозерами с дистанционным управлением) или гидравлическим способом.</a:t>
            </a:r>
          </a:p>
        </p:txBody>
      </p:sp>
      <p:sp>
        <p:nvSpPr>
          <p:cNvPr id="13324" name="Прямоугольник 1"/>
          <p:cNvSpPr>
            <a:spLocks noChangeArrowheads="1"/>
          </p:cNvSpPr>
          <p:nvPr/>
        </p:nvSpPr>
        <p:spPr bwMode="auto">
          <a:xfrm>
            <a:off x="3162300" y="5341938"/>
            <a:ext cx="34845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Гидравлическая доставка руды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25" name="Прямоугольник 18"/>
          <p:cNvSpPr>
            <a:spLocks noChangeArrowheads="1"/>
          </p:cNvSpPr>
          <p:nvPr/>
        </p:nvSpPr>
        <p:spPr bwMode="auto">
          <a:xfrm>
            <a:off x="250825" y="5732463"/>
            <a:ext cx="86423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Гидравлическая доставка используется только как вспомогательный способ. Применяется для зачистки лежачего бока от оставшейся рудной мелочи после самотечной, механизированной и взрывной доставки. Руда перемещается за счет энергии струи воды, выходящей под давлением из насадки гидромонитора. Производительность гидродоставки обычно составляет 20-30 т/час.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628</Words>
  <Application>Microsoft Office PowerPoint</Application>
  <PresentationFormat>Экран (4:3)</PresentationFormat>
  <Paragraphs>48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1</cp:revision>
  <dcterms:created xsi:type="dcterms:W3CDTF">2020-09-01T08:33:23Z</dcterms:created>
  <dcterms:modified xsi:type="dcterms:W3CDTF">2020-09-01T08:34:04Z</dcterms:modified>
</cp:coreProperties>
</file>